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73875" cy="1006316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BFD1-07D3-405C-9381-35956BCC416F}" type="datetimeFigureOut">
              <a:rPr lang="ko-KR" altLang="en-US" smtClean="0"/>
              <a:pPr/>
              <a:t>2014-08-05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BD97-5AC6-4FDB-81DF-E25B180AC3E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BFD1-07D3-405C-9381-35956BCC416F}" type="datetimeFigureOut">
              <a:rPr lang="ko-KR" altLang="en-US" smtClean="0"/>
              <a:pPr/>
              <a:t>2014-08-05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BD97-5AC6-4FDB-81DF-E25B180AC3E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BFD1-07D3-405C-9381-35956BCC416F}" type="datetimeFigureOut">
              <a:rPr lang="ko-KR" altLang="en-US" smtClean="0"/>
              <a:pPr/>
              <a:t>2014-08-05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BD97-5AC6-4FDB-81DF-E25B180AC3E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BFD1-07D3-405C-9381-35956BCC416F}" type="datetimeFigureOut">
              <a:rPr lang="ko-KR" altLang="en-US" smtClean="0"/>
              <a:pPr/>
              <a:t>2014-08-05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BD97-5AC6-4FDB-81DF-E25B180AC3E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BFD1-07D3-405C-9381-35956BCC416F}" type="datetimeFigureOut">
              <a:rPr lang="ko-KR" altLang="en-US" smtClean="0"/>
              <a:pPr/>
              <a:t>2014-08-05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BD97-5AC6-4FDB-81DF-E25B180AC3E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BFD1-07D3-405C-9381-35956BCC416F}" type="datetimeFigureOut">
              <a:rPr lang="ko-KR" altLang="en-US" smtClean="0"/>
              <a:pPr/>
              <a:t>2014-08-05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BD97-5AC6-4FDB-81DF-E25B180AC3E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BFD1-07D3-405C-9381-35956BCC416F}" type="datetimeFigureOut">
              <a:rPr lang="ko-KR" altLang="en-US" smtClean="0"/>
              <a:pPr/>
              <a:t>2014-08-05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BD97-5AC6-4FDB-81DF-E25B180AC3E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BFD1-07D3-405C-9381-35956BCC416F}" type="datetimeFigureOut">
              <a:rPr lang="ko-KR" altLang="en-US" smtClean="0"/>
              <a:pPr/>
              <a:t>2014-08-05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BD97-5AC6-4FDB-81DF-E25B180AC3E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BFD1-07D3-405C-9381-35956BCC416F}" type="datetimeFigureOut">
              <a:rPr lang="ko-KR" altLang="en-US" smtClean="0"/>
              <a:pPr/>
              <a:t>2014-08-05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BD97-5AC6-4FDB-81DF-E25B180AC3E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BFD1-07D3-405C-9381-35956BCC416F}" type="datetimeFigureOut">
              <a:rPr lang="ko-KR" altLang="en-US" smtClean="0"/>
              <a:pPr/>
              <a:t>2014-08-05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BD97-5AC6-4FDB-81DF-E25B180AC3E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BFD1-07D3-405C-9381-35956BCC416F}" type="datetimeFigureOut">
              <a:rPr lang="ko-KR" altLang="en-US" smtClean="0"/>
              <a:pPr/>
              <a:t>2014-08-05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BD97-5AC6-4FDB-81DF-E25B180AC3E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CBFD1-07D3-405C-9381-35956BCC416F}" type="datetimeFigureOut">
              <a:rPr lang="ko-KR" altLang="en-US" smtClean="0"/>
              <a:pPr/>
              <a:t>2014-08-05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2BD97-5AC6-4FDB-81DF-E25B180AC3E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4744"/>
            <a:ext cx="4572000" cy="515719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6" name="직사각형 5"/>
          <p:cNvSpPr/>
          <p:nvPr/>
        </p:nvSpPr>
        <p:spPr>
          <a:xfrm>
            <a:off x="4499992" y="1124744"/>
            <a:ext cx="4644008" cy="515719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000" b="1" dirty="0" smtClean="0">
                <a:latin typeface="굴림체" pitchFamily="49" charset="-127"/>
                <a:ea typeface="굴림체" pitchFamily="49" charset="-127"/>
              </a:rPr>
              <a:t>◘ </a:t>
            </a:r>
            <a:r>
              <a:rPr lang="en-US" altLang="ko-KR" sz="2000" b="1" dirty="0" err="1" smtClean="0">
                <a:latin typeface="굴림체" pitchFamily="49" charset="-127"/>
                <a:ea typeface="굴림체" pitchFamily="49" charset="-127"/>
              </a:rPr>
              <a:t>Areation</a:t>
            </a:r>
            <a:r>
              <a:rPr lang="ko-KR" altLang="en-US" sz="2000" b="1" dirty="0" smtClean="0">
                <a:latin typeface="굴림체" pitchFamily="49" charset="-127"/>
                <a:ea typeface="굴림체" pitchFamily="49" charset="-127"/>
              </a:rPr>
              <a:t>작업이란</a:t>
            </a:r>
            <a:r>
              <a:rPr lang="en-US" altLang="ko-KR" sz="2000" b="1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endParaRPr lang="en-US" altLang="ko-KR" sz="800" b="1" dirty="0" smtClean="0">
              <a:latin typeface="굴림체" pitchFamily="49" charset="-127"/>
              <a:ea typeface="굴림체" pitchFamily="49" charset="-127"/>
            </a:endParaRPr>
          </a:p>
          <a:p>
            <a:r>
              <a:rPr lang="ko-KR" altLang="en-US" b="1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b="1" dirty="0" smtClean="0">
                <a:latin typeface="굴림체" pitchFamily="49" charset="-127"/>
                <a:ea typeface="굴림체" pitchFamily="49" charset="-127"/>
              </a:rPr>
              <a:t>-</a:t>
            </a:r>
            <a:r>
              <a:rPr lang="ko-KR" altLang="en-US" b="1" dirty="0" err="1" smtClean="0">
                <a:latin typeface="굴림체" pitchFamily="49" charset="-127"/>
                <a:ea typeface="굴림체" pitchFamily="49" charset="-127"/>
              </a:rPr>
              <a:t>답압에</a:t>
            </a:r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 의한 고결화된 토양</a:t>
            </a:r>
            <a:r>
              <a:rPr lang="en-US" altLang="ko-KR" b="1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그린표면</a:t>
            </a:r>
            <a:r>
              <a:rPr lang="en-US" altLang="ko-KR" b="1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을 기계작업을 통하여 공기교환 및 물의 흐름을 개선하는 꼭 필요한 갱신작업</a:t>
            </a:r>
            <a:r>
              <a:rPr lang="en-US" altLang="ko-KR" b="1" dirty="0" smtClean="0">
                <a:latin typeface="굴림체" pitchFamily="49" charset="-127"/>
                <a:ea typeface="굴림체" pitchFamily="49" charset="-127"/>
              </a:rPr>
              <a:t>.</a:t>
            </a:r>
          </a:p>
          <a:p>
            <a:pPr>
              <a:buFontTx/>
              <a:buChar char="-"/>
            </a:pPr>
            <a:endParaRPr lang="en-US" altLang="ko-KR" dirty="0" smtClean="0">
              <a:latin typeface="굴림체" pitchFamily="49" charset="-127"/>
              <a:ea typeface="굴림체" pitchFamily="49" charset="-127"/>
            </a:endParaRPr>
          </a:p>
          <a:p>
            <a:r>
              <a:rPr lang="ko-KR" altLang="ko-KR" sz="2000" b="1" dirty="0" smtClean="0">
                <a:latin typeface="굴림체" pitchFamily="49" charset="-127"/>
                <a:ea typeface="굴림체" pitchFamily="49" charset="-127"/>
              </a:rPr>
              <a:t>◘</a:t>
            </a:r>
            <a:r>
              <a:rPr lang="en-US" altLang="ko-KR" sz="2000" b="1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b="1" dirty="0" smtClean="0">
                <a:latin typeface="굴림체" pitchFamily="49" charset="-127"/>
                <a:ea typeface="굴림체" pitchFamily="49" charset="-127"/>
              </a:rPr>
              <a:t>시기</a:t>
            </a:r>
            <a:endParaRPr lang="en-US" altLang="ko-KR" sz="2000" b="1" dirty="0" smtClean="0">
              <a:latin typeface="굴림체" pitchFamily="49" charset="-127"/>
              <a:ea typeface="굴림체" pitchFamily="49" charset="-127"/>
            </a:endParaRPr>
          </a:p>
          <a:p>
            <a:r>
              <a:rPr lang="en-US" altLang="ko-KR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b="1" dirty="0" smtClean="0">
                <a:latin typeface="굴림체" pitchFamily="49" charset="-127"/>
                <a:ea typeface="굴림체" pitchFamily="49" charset="-127"/>
              </a:rPr>
              <a:t>- </a:t>
            </a:r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봄</a:t>
            </a:r>
            <a:r>
              <a:rPr lang="en-US" altLang="ko-KR" b="1" dirty="0" smtClean="0">
                <a:latin typeface="굴림체" pitchFamily="49" charset="-127"/>
                <a:ea typeface="굴림체" pitchFamily="49" charset="-127"/>
              </a:rPr>
              <a:t>,</a:t>
            </a:r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가을 온도 </a:t>
            </a:r>
            <a:r>
              <a:rPr lang="en-US" altLang="ko-KR" b="1" dirty="0" smtClean="0">
                <a:latin typeface="굴림체" pitchFamily="49" charset="-127"/>
                <a:ea typeface="굴림체" pitchFamily="49" charset="-127"/>
              </a:rPr>
              <a:t>15</a:t>
            </a:r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도 이상 유지시 적기</a:t>
            </a:r>
            <a:endParaRPr lang="en-US" altLang="ko-KR" b="1" dirty="0" smtClean="0">
              <a:latin typeface="굴림체" pitchFamily="49" charset="-127"/>
              <a:ea typeface="굴림체" pitchFamily="49" charset="-127"/>
            </a:endParaRPr>
          </a:p>
          <a:p>
            <a:endParaRPr lang="en-US" altLang="ko-KR" dirty="0" smtClean="0">
              <a:latin typeface="굴림체" pitchFamily="49" charset="-127"/>
              <a:ea typeface="굴림체" pitchFamily="49" charset="-127"/>
            </a:endParaRPr>
          </a:p>
          <a:p>
            <a:r>
              <a:rPr lang="ko-KR" altLang="ko-KR" sz="2000" b="1" dirty="0" smtClean="0">
                <a:latin typeface="굴림체" pitchFamily="49" charset="-127"/>
                <a:ea typeface="굴림체" pitchFamily="49" charset="-127"/>
              </a:rPr>
              <a:t>◘</a:t>
            </a:r>
            <a:r>
              <a:rPr lang="en-US" altLang="ko-KR" sz="2000" b="1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b="1" dirty="0" smtClean="0">
                <a:latin typeface="굴림체" pitchFamily="49" charset="-127"/>
                <a:ea typeface="굴림체" pitchFamily="49" charset="-127"/>
              </a:rPr>
              <a:t>효과</a:t>
            </a:r>
            <a:endParaRPr lang="en-US" altLang="ko-KR" sz="2000" b="1" dirty="0" smtClean="0">
              <a:latin typeface="굴림체" pitchFamily="49" charset="-127"/>
              <a:ea typeface="굴림체" pitchFamily="49" charset="-127"/>
            </a:endParaRPr>
          </a:p>
          <a:p>
            <a:r>
              <a:rPr lang="en-US" altLang="ko-KR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b="1" dirty="0" smtClean="0">
                <a:latin typeface="굴림체" pitchFamily="49" charset="-127"/>
                <a:ea typeface="굴림체" pitchFamily="49" charset="-127"/>
              </a:rPr>
              <a:t>1. </a:t>
            </a:r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표면배수에 의한 물의 공급원활</a:t>
            </a:r>
            <a:endParaRPr lang="en-US" altLang="ko-KR" b="1" dirty="0" smtClean="0">
              <a:latin typeface="굴림체" pitchFamily="49" charset="-127"/>
              <a:ea typeface="굴림체" pitchFamily="49" charset="-127"/>
            </a:endParaRPr>
          </a:p>
          <a:p>
            <a:r>
              <a:rPr lang="en-US" altLang="ko-KR" b="1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b="1" dirty="0" smtClean="0">
                <a:latin typeface="굴림체" pitchFamily="49" charset="-127"/>
                <a:ea typeface="굴림체" pitchFamily="49" charset="-127"/>
              </a:rPr>
              <a:t>2. </a:t>
            </a:r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산소공급 및 이산화탄소 배출 원할</a:t>
            </a:r>
            <a:endParaRPr lang="en-US" altLang="ko-KR" b="1" dirty="0" smtClean="0">
              <a:latin typeface="굴림체" pitchFamily="49" charset="-127"/>
              <a:ea typeface="굴림체" pitchFamily="49" charset="-127"/>
            </a:endParaRPr>
          </a:p>
          <a:p>
            <a:r>
              <a:rPr lang="en-US" altLang="ko-KR" b="1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b="1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고결화된 토양의 탄력성 증가</a:t>
            </a:r>
            <a:endParaRPr lang="en-US" altLang="ko-KR" b="1" dirty="0" smtClean="0">
              <a:latin typeface="굴림체" pitchFamily="49" charset="-127"/>
              <a:ea typeface="굴림체" pitchFamily="49" charset="-127"/>
            </a:endParaRPr>
          </a:p>
          <a:p>
            <a:r>
              <a:rPr lang="en-US" altLang="ko-KR" b="1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b="1" dirty="0" smtClean="0">
                <a:latin typeface="굴림체" pitchFamily="49" charset="-127"/>
                <a:ea typeface="굴림체" pitchFamily="49" charset="-127"/>
              </a:rPr>
              <a:t>4. </a:t>
            </a:r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새로운 </a:t>
            </a:r>
            <a:r>
              <a:rPr lang="ko-KR" altLang="en-US" b="1" dirty="0" err="1" smtClean="0">
                <a:latin typeface="굴림체" pitchFamily="49" charset="-127"/>
                <a:ea typeface="굴림체" pitchFamily="49" charset="-127"/>
              </a:rPr>
              <a:t>신초와</a:t>
            </a:r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 뿌리의 성창촉진</a:t>
            </a:r>
            <a:endParaRPr lang="en-US" altLang="ko-KR" b="1" dirty="0" smtClean="0">
              <a:latin typeface="굴림체" pitchFamily="49" charset="-127"/>
              <a:ea typeface="굴림체" pitchFamily="49" charset="-127"/>
            </a:endParaRPr>
          </a:p>
          <a:p>
            <a:endParaRPr lang="en-US" altLang="ko-KR" dirty="0" smtClean="0">
              <a:latin typeface="굴림체" pitchFamily="49" charset="-127"/>
              <a:ea typeface="굴림체" pitchFamily="49" charset="-127"/>
            </a:endParaRPr>
          </a:p>
          <a:p>
            <a:r>
              <a:rPr lang="ko-KR" altLang="ko-KR" sz="2000" b="1" dirty="0" smtClean="0">
                <a:latin typeface="굴림체" pitchFamily="49" charset="-127"/>
                <a:ea typeface="굴림체" pitchFamily="49" charset="-127"/>
              </a:rPr>
              <a:t>◘</a:t>
            </a:r>
            <a:r>
              <a:rPr lang="en-US" altLang="ko-KR" sz="2000" b="1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b="1" dirty="0" smtClean="0">
                <a:latin typeface="굴림체" pitchFamily="49" charset="-127"/>
                <a:ea typeface="굴림체" pitchFamily="49" charset="-127"/>
              </a:rPr>
              <a:t>회복시기</a:t>
            </a:r>
            <a:endParaRPr lang="en-US" altLang="ko-KR" sz="2000" b="1" dirty="0" smtClean="0">
              <a:latin typeface="굴림체" pitchFamily="49" charset="-127"/>
              <a:ea typeface="굴림체" pitchFamily="49" charset="-127"/>
            </a:endParaRPr>
          </a:p>
          <a:p>
            <a:r>
              <a:rPr lang="en-US" altLang="ko-KR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b="1" dirty="0" smtClean="0">
                <a:latin typeface="굴림체" pitchFamily="49" charset="-127"/>
                <a:ea typeface="굴림체" pitchFamily="49" charset="-127"/>
              </a:rPr>
              <a:t>- 1</a:t>
            </a:r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주정도 소요</a:t>
            </a:r>
            <a:endParaRPr lang="en-US" altLang="ko-KR" b="1" dirty="0" smtClean="0">
              <a:latin typeface="굴림체" pitchFamily="49" charset="-127"/>
              <a:ea typeface="굴림체" pitchFamily="49" charset="-127"/>
            </a:endParaRPr>
          </a:p>
          <a:p>
            <a:r>
              <a:rPr lang="en-US" altLang="ko-KR" b="1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b="1" dirty="0" smtClean="0">
                <a:latin typeface="굴림체" pitchFamily="49" charset="-127"/>
                <a:ea typeface="굴림체" pitchFamily="49" charset="-127"/>
              </a:rPr>
              <a:t>  (</a:t>
            </a:r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온도의 차이에 따라 다소 차이 있음</a:t>
            </a:r>
            <a:r>
              <a:rPr lang="en-US" altLang="ko-KR" b="1" dirty="0" smtClean="0">
                <a:latin typeface="굴림체" pitchFamily="49" charset="-127"/>
                <a:ea typeface="굴림체" pitchFamily="49" charset="-127"/>
              </a:rPr>
              <a:t>)</a:t>
            </a:r>
            <a:endParaRPr lang="ko-KR" altLang="en-US" b="1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96751"/>
          </a:xfrm>
          <a:solidFill>
            <a:srgbClr val="FFFF00"/>
          </a:solidFill>
          <a:ln>
            <a:noFill/>
          </a:ln>
        </p:spPr>
        <p:txBody>
          <a:bodyPr/>
          <a:lstStyle/>
          <a:p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그린 </a:t>
            </a:r>
            <a:r>
              <a:rPr lang="ko-KR" altLang="en-US" b="1" dirty="0" err="1" smtClean="0">
                <a:latin typeface="굴림체" pitchFamily="49" charset="-127"/>
                <a:ea typeface="굴림체" pitchFamily="49" charset="-127"/>
              </a:rPr>
              <a:t>에어레이션</a:t>
            </a:r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작업</a:t>
            </a:r>
            <a:r>
              <a:rPr lang="en-US" altLang="ko-KR" b="1" dirty="0" smtClean="0">
                <a:latin typeface="굴림체" pitchFamily="49" charset="-127"/>
                <a:ea typeface="굴림체" pitchFamily="49" charset="-127"/>
              </a:rPr>
              <a:t>(8</a:t>
            </a:r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월 </a:t>
            </a:r>
            <a:r>
              <a:rPr lang="en-US" altLang="ko-KR" b="1" dirty="0" smtClean="0">
                <a:latin typeface="굴림체" pitchFamily="49" charset="-127"/>
                <a:ea typeface="굴림체" pitchFamily="49" charset="-127"/>
              </a:rPr>
              <a:t>25</a:t>
            </a:r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일</a:t>
            </a:r>
            <a:r>
              <a:rPr lang="en-US" altLang="ko-KR" b="1" smtClean="0">
                <a:latin typeface="굴림체" pitchFamily="49" charset="-127"/>
                <a:ea typeface="굴림체" pitchFamily="49" charset="-127"/>
              </a:rPr>
              <a:t>)</a:t>
            </a:r>
            <a:endParaRPr lang="ko-KR" altLang="en-US" b="1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0" y="6309320"/>
            <a:ext cx="9144000" cy="5486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b="1" dirty="0" smtClean="0">
                <a:solidFill>
                  <a:srgbClr val="002060"/>
                </a:solidFill>
                <a:latin typeface="굴림체" pitchFamily="49" charset="-127"/>
                <a:ea typeface="굴림체" pitchFamily="49" charset="-127"/>
              </a:rPr>
              <a:t>코스 </a:t>
            </a:r>
            <a:r>
              <a:rPr lang="ko-KR" altLang="en-US" sz="2400" b="1" dirty="0" err="1" smtClean="0">
                <a:solidFill>
                  <a:srgbClr val="002060"/>
                </a:solidFill>
                <a:latin typeface="굴림체" pitchFamily="49" charset="-127"/>
                <a:ea typeface="굴림체" pitchFamily="49" charset="-127"/>
              </a:rPr>
              <a:t>에어레이션</a:t>
            </a:r>
            <a:r>
              <a:rPr lang="ko-KR" altLang="en-US" sz="2400" b="1" dirty="0" smtClean="0">
                <a:solidFill>
                  <a:srgbClr val="002060"/>
                </a:solidFill>
                <a:latin typeface="굴림체" pitchFamily="49" charset="-127"/>
                <a:ea typeface="굴림체" pitchFamily="49" charset="-127"/>
              </a:rPr>
              <a:t> 작업으로 인해 불편을 드려 죄송합니다</a:t>
            </a:r>
            <a:r>
              <a:rPr lang="en-US" altLang="ko-KR" sz="2400" b="1" dirty="0" smtClean="0">
                <a:solidFill>
                  <a:srgbClr val="002060"/>
                </a:solidFill>
                <a:latin typeface="굴림체" pitchFamily="49" charset="-127"/>
                <a:ea typeface="굴림체" pitchFamily="49" charset="-127"/>
              </a:rPr>
              <a:t>. </a:t>
            </a:r>
            <a:endParaRPr lang="ko-KR" altLang="en-US" sz="2400" b="1" dirty="0">
              <a:solidFill>
                <a:srgbClr val="002060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-36512" y="5688632"/>
            <a:ext cx="4572000" cy="6206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b="1" dirty="0" smtClean="0">
                <a:solidFill>
                  <a:srgbClr val="FFFF00"/>
                </a:solidFill>
                <a:latin typeface="굴림체" pitchFamily="49" charset="-127"/>
                <a:ea typeface="굴림체" pitchFamily="49" charset="-127"/>
              </a:rPr>
              <a:t>그린표면 </a:t>
            </a:r>
            <a:r>
              <a:rPr lang="ko-KR" altLang="en-US" sz="2400" b="1" dirty="0" err="1" smtClean="0">
                <a:solidFill>
                  <a:srgbClr val="FFFF00"/>
                </a:solidFill>
                <a:latin typeface="굴림체" pitchFamily="49" charset="-127"/>
                <a:ea typeface="굴림체" pitchFamily="49" charset="-127"/>
              </a:rPr>
              <a:t>에어레이션</a:t>
            </a:r>
            <a:r>
              <a:rPr lang="ko-KR" altLang="en-US" sz="2400" b="1" dirty="0" smtClean="0">
                <a:solidFill>
                  <a:srgbClr val="FFFF00"/>
                </a:solidFill>
                <a:latin typeface="굴림체" pitchFamily="49" charset="-127"/>
                <a:ea typeface="굴림체" pitchFamily="49" charset="-127"/>
              </a:rPr>
              <a:t> 작업과정</a:t>
            </a:r>
            <a:endParaRPr lang="ko-KR" altLang="en-US" sz="2400" b="1" dirty="0">
              <a:solidFill>
                <a:srgbClr val="FFFF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105</Words>
  <Application>Microsoft Office PowerPoint</Application>
  <PresentationFormat>화면 슬라이드 쇼(4:3)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그린 에어레이션 작업(8월 25일)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그린 에어레이션 작업</dc:title>
  <dc:creator>owner</dc:creator>
  <cp:lastModifiedBy>Owner</cp:lastModifiedBy>
  <cp:revision>9</cp:revision>
  <dcterms:created xsi:type="dcterms:W3CDTF">2013-04-27T06:15:40Z</dcterms:created>
  <dcterms:modified xsi:type="dcterms:W3CDTF">2014-08-05T11:15:26Z</dcterms:modified>
</cp:coreProperties>
</file>